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7" r:id="rId5"/>
    <p:sldId id="287" r:id="rId6"/>
    <p:sldId id="288" r:id="rId7"/>
    <p:sldId id="289" r:id="rId8"/>
    <p:sldId id="290" r:id="rId9"/>
    <p:sldId id="412" r:id="rId10"/>
    <p:sldId id="409" r:id="rId11"/>
    <p:sldId id="389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391" r:id="rId21"/>
    <p:sldId id="421" r:id="rId22"/>
    <p:sldId id="300" r:id="rId23"/>
    <p:sldId id="422" r:id="rId24"/>
    <p:sldId id="423" r:id="rId25"/>
    <p:sldId id="424" r:id="rId26"/>
    <p:sldId id="425" r:id="rId27"/>
    <p:sldId id="426" r:id="rId28"/>
    <p:sldId id="427" r:id="rId29"/>
    <p:sldId id="428" r:id="rId3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26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8268BCBA-4654-3242-929D-F83268132CE1}"/>
    <pc:docChg chg="modSld">
      <pc:chgData name="Sim Goodwin" userId="a3252ba9-8331-4298-b584-834c6b76bce2" providerId="ADAL" clId="{8268BCBA-4654-3242-929D-F83268132CE1}" dt="2020-04-06T16:17:59.778" v="0" actId="14100"/>
      <pc:docMkLst>
        <pc:docMk/>
      </pc:docMkLst>
      <pc:sldChg chg="modSp">
        <pc:chgData name="Sim Goodwin" userId="a3252ba9-8331-4298-b584-834c6b76bce2" providerId="ADAL" clId="{8268BCBA-4654-3242-929D-F83268132CE1}" dt="2020-04-06T16:17:59.778" v="0" actId="14100"/>
        <pc:sldMkLst>
          <pc:docMk/>
          <pc:sldMk cId="355869833" sldId="257"/>
        </pc:sldMkLst>
        <pc:spChg chg="mod">
          <ac:chgData name="Sim Goodwin" userId="a3252ba9-8331-4298-b584-834c6b76bce2" providerId="ADAL" clId="{8268BCBA-4654-3242-929D-F83268132CE1}" dt="2020-04-06T16:17:59.778" v="0" actId="14100"/>
          <ac:spMkLst>
            <pc:docMk/>
            <pc:sldMk cId="355869833" sldId="257"/>
            <ac:spMk id="4" creationId="{FA31286A-A9EA-0D46-9A23-F78169150DE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33424628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83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32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963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52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7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794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6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926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4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325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85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566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843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2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112962"/>
          </a:xfrm>
        </p:spPr>
        <p:txBody>
          <a:bodyPr rtlCol="0"/>
          <a:lstStyle/>
          <a:p>
            <a:pPr rtl="0"/>
            <a:r>
              <a:rPr lang="fr-FR"/>
              <a:t>Comment l’Arctique évolue-t-il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9" y="230066"/>
            <a:ext cx="1974900" cy="266839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Océans de glace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584794"/>
            <a:ext cx="2076519" cy="202718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Enseignement transversal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C:\Users\Jamie\Dropbox\OCEANS\[DE] OCEANS\FROZEN OCEANS\CMP\frozen-oceans-cmp-final-full\assets\full-image\de-oceans-426.jpg">
            <a:extLst>
              <a:ext uri="{FF2B5EF4-FFF2-40B4-BE49-F238E27FC236}">
                <a16:creationId xmlns:a16="http://schemas.microsoft.com/office/drawing/2014/main" id="{B224A419-C16F-9F4B-ACCD-CFDBFBA5A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9"/>
          <a:stretch/>
        </p:blipFill>
        <p:spPr bwMode="auto">
          <a:xfrm>
            <a:off x="-25505" y="0"/>
            <a:ext cx="9169505" cy="689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AF48D74-F5EC-2347-8CAD-C4576DD89A3F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DB0A9D46-83B1-294B-AF0D-94C264155C8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82DD5B3F-AC30-9448-9A14-B17F0BD877BE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Mais parfois, elle se fissure.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342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Jamie\Dropbox\OCEANS\[DE] OCEANS\FROZEN OCEANS\CMP\frozen-oceans-cmp-final-full\assets\full-image\de-oceans-extra2011-153.jpg">
            <a:extLst>
              <a:ext uri="{FF2B5EF4-FFF2-40B4-BE49-F238E27FC236}">
                <a16:creationId xmlns:a16="http://schemas.microsoft.com/office/drawing/2014/main" id="{09CA1915-8AF6-0D49-B2FA-21FF7D4657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D725AFE-3C19-774B-9362-4C10C2C9C5A1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A79E147-C1DD-8D48-B347-62E7D5F0576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ABA46167-E113-F040-BBDD-04463B605E1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Et les explorateurs doivent utiliser leurs traîneaux comme radeau.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0380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Jamie\Dropbox\OCEANS\[DE] OCEANS\FROZEN OCEANS\CMP\frozen-oceans-cmp-final-full\assets\full-image\de-oceans-419.jpg">
            <a:extLst>
              <a:ext uri="{FF2B5EF4-FFF2-40B4-BE49-F238E27FC236}">
                <a16:creationId xmlns:a16="http://schemas.microsoft.com/office/drawing/2014/main" id="{B447D731-8276-DA4F-BC29-CC4337CCBC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38459"/>
            <a:ext cx="9144001" cy="689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70EBD12-53BD-414A-AE3B-E9BC78A5E417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E7C90BE-8934-3D46-BFFF-8EA9934BA1D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B12CECB4-1E90-3446-A762-79F2CD1B84E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600" dirty="0"/>
                <a:t>Ou même ramper sur une couche de glace très fine, en espérant qu’elle ne se fissure pas !</a:t>
              </a:r>
              <a:endParaRPr sz="16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81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8.jpg">
            <a:extLst>
              <a:ext uri="{FF2B5EF4-FFF2-40B4-BE49-F238E27FC236}">
                <a16:creationId xmlns:a16="http://schemas.microsoft.com/office/drawing/2014/main" id="{7CC2E2E3-E381-9F44-84FC-77C62273DC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7718143-7B9C-844B-A3B6-20759D089CBC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AD6A1AD-E749-7443-91DE-91F9E9E09354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3732DAA-7AE0-9F44-8222-E4CC0EB7FA7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Et s’ils n’ont vraiment pas de chance, la glace peut se fissurer sous leur lit 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4054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C:\Users\Jamie\Dropbox\OCEANS\[DE] OCEANS\FROZEN OCEANS\CMP\frozen-oceans-cmp-final-full\assets\full-image\de-oceans-427.jpg">
            <a:extLst>
              <a:ext uri="{FF2B5EF4-FFF2-40B4-BE49-F238E27FC236}">
                <a16:creationId xmlns:a16="http://schemas.microsoft.com/office/drawing/2014/main" id="{736B0114-B6DF-3447-9715-D894F0F26C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7C2E0EEF-5B72-E54A-9D82-91B6B3421BC2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BD0EA7A-60A0-EC4C-B54C-187A2D7B2C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4DD010B8-D7B3-D44F-AEEB-D543C30B9677}"/>
                </a:ext>
              </a:extLst>
            </p:cNvPr>
            <p:cNvSpPr/>
            <p:nvPr/>
          </p:nvSpPr>
          <p:spPr>
            <a:xfrm>
              <a:off x="578491" y="673046"/>
              <a:ext cx="2237747" cy="2048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 dirty="0"/>
                <a:t>Parfois, la glace s’amoncèle en « gravats de glace ».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3326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5663A9E-2C83-AC4B-956D-BB47745A8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3930103-46F5-7B4A-8480-77EDB8344F93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FCE10A4-C7C6-204D-BBAC-CFF65709D62F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25AD7F1A-8DBB-994E-9AEC-1C685FE91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Et il est très difficile de skier à travers 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3528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C:\Users\Jamie\Dropbox\OCEANS\[DE] OCEANS\FROZEN OCEANS\CMP\frozen-oceans-cmp-final-full\assets\full-image\de-oceans-411.jpg">
            <a:extLst>
              <a:ext uri="{FF2B5EF4-FFF2-40B4-BE49-F238E27FC236}">
                <a16:creationId xmlns:a16="http://schemas.microsoft.com/office/drawing/2014/main" id="{0306BA2D-BB7A-4441-BD97-F7E9C210B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F540D4F2-44C8-EC41-B6D2-54F7C064F479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FA272669-42D9-074E-8ACF-F100BA621092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6BE8ACD9-B421-974F-AC5D-B4A2B9085C3E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Les explorateurs doivent donc faire attention au chemin qu’ils empruntent.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42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49FC4-12F6-B040-B263-FE5013B32B0E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la glace est-elle important en Arctique 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FD81E-E128-9B49-9EE8-2BDC57484943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fr-FR" sz="3400" b="1">
                <a:solidFill>
                  <a:srgbClr val="DC3B4E"/>
                </a:solidFill>
                <a:latin typeface="Century Gothic Bold"/>
              </a:rPr>
              <a:t>Quand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B7565-7F98-5B47-9B7F-2273F00D46A9}"/>
              </a:ext>
            </a:extLst>
          </p:cNvPr>
          <p:cNvSpPr txBox="1"/>
          <p:nvPr/>
        </p:nvSpPr>
        <p:spPr>
          <a:xfrm>
            <a:off x="449262" y="3345134"/>
            <a:ext cx="2145081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fr-FR" sz="3400" b="1" dirty="0">
                <a:solidFill>
                  <a:srgbClr val="F3B329"/>
                </a:solidFill>
                <a:latin typeface="Century Gothic Bold"/>
              </a:rPr>
              <a:t>Comment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9B39A-9D21-5546-B8E0-E7B55BD36567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fr-FR" sz="3400" b="1" dirty="0">
                <a:solidFill>
                  <a:srgbClr val="19A090"/>
                </a:solidFill>
                <a:latin typeface="Century Gothic Bold"/>
              </a:rPr>
              <a:t>Pourquoi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B7F43A-3C84-7E4D-976A-7A21D9E76BA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en as-tu entendu parler 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82DD04-BB49-D045-8F19-BA0A1BFC04BB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évolue-t-elle ?</a:t>
            </a:r>
          </a:p>
        </p:txBody>
      </p:sp>
      <p:sp>
        <p:nvSpPr>
          <p:cNvPr id="25" name="Title 4">
            <a:extLst>
              <a:ext uri="{FF2B5EF4-FFF2-40B4-BE49-F238E27FC236}">
                <a16:creationId xmlns:a16="http://schemas.microsoft.com/office/drawing/2014/main" id="{DC06942B-5BDB-3048-8EA3-256EF103F3CB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Tout savoir sur la glace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pic>
        <p:nvPicPr>
          <p:cNvPr id="17" name="Picture 16" descr="Ice sheets.png">
            <a:extLst>
              <a:ext uri="{FF2B5EF4-FFF2-40B4-BE49-F238E27FC236}">
                <a16:creationId xmlns:a16="http://schemas.microsoft.com/office/drawing/2014/main" id="{0FF1A508-C032-7F4D-BF9D-6D56242062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3" y="2222500"/>
            <a:ext cx="8235418" cy="3796335"/>
          </a:xfrm>
          <a:prstGeom prst="rect">
            <a:avLst/>
          </a:prstGeom>
        </p:spPr>
      </p:pic>
      <p:sp>
        <p:nvSpPr>
          <p:cNvPr id="18" name="Title 4">
            <a:extLst>
              <a:ext uri="{FF2B5EF4-FFF2-40B4-BE49-F238E27FC236}">
                <a16:creationId xmlns:a16="http://schemas.microsoft.com/office/drawing/2014/main" id="{9EA9B44E-6416-A747-8C9F-7902749FB514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Tout savoir sur la glace</a:t>
            </a:r>
          </a:p>
        </p:txBody>
      </p:sp>
    </p:spTree>
    <p:extLst>
      <p:ext uri="{BB962C8B-B14F-4D97-AF65-F5344CB8AC3E}">
        <p14:creationId xmlns:p14="http://schemas.microsoft.com/office/powerpoint/2010/main" val="419062914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C6BF6A-C08A-AF49-9D92-AE84FA3F5C27}"/>
              </a:ext>
            </a:extLst>
          </p:cNvPr>
          <p:cNvSpPr txBox="1"/>
          <p:nvPr/>
        </p:nvSpPr>
        <p:spPr>
          <a:xfrm>
            <a:off x="734835" y="4083763"/>
            <a:ext cx="12074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Habitat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A04761-5D17-314B-9580-4CFC82276E50}"/>
              </a:ext>
            </a:extLst>
          </p:cNvPr>
          <p:cNvSpPr txBox="1"/>
          <p:nvPr/>
        </p:nvSpPr>
        <p:spPr>
          <a:xfrm>
            <a:off x="4377850" y="4083762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Effet Albédo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33B0-20AA-B541-9C9C-DF222DAA4372}"/>
              </a:ext>
            </a:extLst>
          </p:cNvPr>
          <p:cNvSpPr txBox="1"/>
          <p:nvPr/>
        </p:nvSpPr>
        <p:spPr>
          <a:xfrm>
            <a:off x="6555545" y="4083763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Réserve d’eau douce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B9A45D-990D-1844-BADD-898C99A78D6C}"/>
              </a:ext>
            </a:extLst>
          </p:cNvPr>
          <p:cNvSpPr txBox="1"/>
          <p:nvPr/>
        </p:nvSpPr>
        <p:spPr>
          <a:xfrm>
            <a:off x="2200155" y="4101398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Pompe thermohaline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81F87B-627F-6145-939E-21696A257F48}"/>
              </a:ext>
            </a:extLst>
          </p:cNvPr>
          <p:cNvSpPr>
            <a:spLocks/>
          </p:cNvSpPr>
          <p:nvPr/>
        </p:nvSpPr>
        <p:spPr>
          <a:xfrm>
            <a:off x="449263" y="2222500"/>
            <a:ext cx="1779814" cy="1778400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D97A51-FA1A-684F-A430-ABB5D0070120}"/>
              </a:ext>
            </a:extLst>
          </p:cNvPr>
          <p:cNvSpPr/>
          <p:nvPr/>
        </p:nvSpPr>
        <p:spPr>
          <a:xfrm>
            <a:off x="2598638" y="2222500"/>
            <a:ext cx="1779814" cy="17784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3B7FA38-86D5-074B-AD35-C24DE3CDF33A}"/>
              </a:ext>
            </a:extLst>
          </p:cNvPr>
          <p:cNvSpPr/>
          <p:nvPr/>
        </p:nvSpPr>
        <p:spPr>
          <a:xfrm>
            <a:off x="4776333" y="2230664"/>
            <a:ext cx="1779814" cy="1778400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016A7F6-81AB-3F42-BCDA-E6FD8E4F7DFA}"/>
              </a:ext>
            </a:extLst>
          </p:cNvPr>
          <p:cNvSpPr/>
          <p:nvPr/>
        </p:nvSpPr>
        <p:spPr>
          <a:xfrm>
            <a:off x="6925708" y="2230664"/>
            <a:ext cx="1779814" cy="17784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4B261204-A1BA-4248-A701-8A69E22C2208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646730" cy="60757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 dirty="0">
                <a:solidFill>
                  <a:srgbClr val="25243D"/>
                </a:solidFill>
              </a:rPr>
              <a:t>Pourquoi la glace est-elle importante 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graphicFrame>
        <p:nvGraphicFramePr>
          <p:cNvPr id="7" name="Group 102">
            <a:extLst>
              <a:ext uri="{FF2B5EF4-FFF2-40B4-BE49-F238E27FC236}">
                <a16:creationId xmlns:a16="http://schemas.microsoft.com/office/drawing/2014/main" id="{8CBF9A57-A7F4-E345-8394-0E238D9F9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663141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2400" b="1" i="0" u="none" strike="noStrike" cap="none" normalizeH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Quest</a:t>
                      </a:r>
                      <a:r>
                        <a:rPr lang="fr-FR" sz="24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. clés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fr-FR" sz="24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Comment l’Arctique é_ _ _ _ _-t-il 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fr-FR" sz="24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Comment cela peut-il affecter le reste </a:t>
                      </a:r>
                      <a:br>
                        <a:rPr lang="fr-FR" sz="24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</a:br>
                      <a:r>
                        <a:rPr lang="fr-FR" sz="24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de la T_ _ _ _ 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B742C23-87D1-FF44-9DA8-F82F7416FDC8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Leçon 5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pic>
        <p:nvPicPr>
          <p:cNvPr id="15" name="Picture 6" descr="C:\Users\Jamie\Downloads\chart.jpeg">
            <a:extLst>
              <a:ext uri="{FF2B5EF4-FFF2-40B4-BE49-F238E27FC236}">
                <a16:creationId xmlns:a16="http://schemas.microsoft.com/office/drawing/2014/main" id="{7A83702D-F307-4C48-9888-17C43360BB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8536" y="1917032"/>
            <a:ext cx="4457701" cy="406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5CCAFA-BFA3-4847-A842-48B0152310EF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76225">
            <a:solidFill>
              <a:srgbClr val="E4E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FC1038-9B1F-F74B-A81B-78ECE2BCE718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D6201C-63E8-BE4D-9A97-B67805D4433D}"/>
              </a:ext>
            </a:extLst>
          </p:cNvPr>
          <p:cNvCxnSpPr>
            <a:cxnSpLocks/>
          </p:cNvCxnSpPr>
          <p:nvPr/>
        </p:nvCxnSpPr>
        <p:spPr>
          <a:xfrm>
            <a:off x="4411037" y="5860554"/>
            <a:ext cx="360040" cy="0"/>
          </a:xfrm>
          <a:prstGeom prst="line">
            <a:avLst/>
          </a:prstGeom>
          <a:ln w="28575">
            <a:solidFill>
              <a:srgbClr val="27473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20A8CB-2847-554D-B2BA-D62C07CB1EE1}"/>
              </a:ext>
            </a:extLst>
          </p:cNvPr>
          <p:cNvSpPr txBox="1"/>
          <p:nvPr/>
        </p:nvSpPr>
        <p:spPr>
          <a:xfrm>
            <a:off x="4843085" y="529287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1800" b="1">
                <a:latin typeface="Akzidenz Grotesk BE Light" pitchFamily="34" charset="0"/>
              </a:rPr>
              <a:t>Moyenne 1979-2000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45EC4A-5DE3-DB48-B241-B954C7EFBD4B}"/>
              </a:ext>
            </a:extLst>
          </p:cNvPr>
          <p:cNvSpPr txBox="1"/>
          <p:nvPr/>
        </p:nvSpPr>
        <p:spPr>
          <a:xfrm>
            <a:off x="4843085" y="565291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1800" b="1">
                <a:latin typeface="Akzidenz Grotesk BE Light" pitchFamily="34" charset="0"/>
              </a:rPr>
              <a:t>2012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1DC88F-5B66-4C43-BB8B-6AC373C6DBBD}"/>
              </a:ext>
            </a:extLst>
          </p:cNvPr>
          <p:cNvGrpSpPr/>
          <p:nvPr/>
        </p:nvGrpSpPr>
        <p:grpSpPr>
          <a:xfrm>
            <a:off x="4200436" y="1989014"/>
            <a:ext cx="4533900" cy="4214021"/>
            <a:chOff x="666750" y="1592263"/>
            <a:chExt cx="4533900" cy="421402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18919B9-FB19-8A4F-868E-835CA6A736A1}"/>
                </a:ext>
              </a:extLst>
            </p:cNvPr>
            <p:cNvCxnSpPr/>
            <p:nvPr/>
          </p:nvCxnSpPr>
          <p:spPr>
            <a:xfrm>
              <a:off x="666750" y="1592263"/>
              <a:ext cx="0" cy="4214019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CCDD80D-B0A2-BB41-9085-B98D23BE905A}"/>
                </a:ext>
              </a:extLst>
            </p:cNvPr>
            <p:cNvCxnSpPr/>
            <p:nvPr/>
          </p:nvCxnSpPr>
          <p:spPr>
            <a:xfrm flipH="1" flipV="1">
              <a:off x="666751" y="5806283"/>
              <a:ext cx="4533899" cy="1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35B469E-EF94-914D-90D2-994611FACAF1}"/>
              </a:ext>
            </a:extLst>
          </p:cNvPr>
          <p:cNvSpPr txBox="1"/>
          <p:nvPr/>
        </p:nvSpPr>
        <p:spPr>
          <a:xfrm>
            <a:off x="5234832" y="63716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800" b="1">
                <a:latin typeface="Akzidenz Grotesk BE Light" pitchFamily="34" charset="0"/>
              </a:rPr>
              <a:t>Mois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7CF3DF-6421-6C40-B97D-F7AB66C62BBA}"/>
              </a:ext>
            </a:extLst>
          </p:cNvPr>
          <p:cNvSpPr txBox="1"/>
          <p:nvPr/>
        </p:nvSpPr>
        <p:spPr>
          <a:xfrm>
            <a:off x="3957573" y="617068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janv.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2E1A72-EA1C-7546-8B5C-F37A2F372298}"/>
              </a:ext>
            </a:extLst>
          </p:cNvPr>
          <p:cNvSpPr txBox="1"/>
          <p:nvPr/>
        </p:nvSpPr>
        <p:spPr>
          <a:xfrm>
            <a:off x="7924897" y="617350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déc.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E0739B-F8C1-524B-BBE5-ED1C22792399}"/>
              </a:ext>
            </a:extLst>
          </p:cNvPr>
          <p:cNvSpPr txBox="1"/>
          <p:nvPr/>
        </p:nvSpPr>
        <p:spPr>
          <a:xfrm>
            <a:off x="6067222" y="617067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juin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7E7E2A-1A01-564B-ABD1-458397004C18}"/>
              </a:ext>
            </a:extLst>
          </p:cNvPr>
          <p:cNvSpPr txBox="1"/>
          <p:nvPr/>
        </p:nvSpPr>
        <p:spPr>
          <a:xfrm rot="16200000">
            <a:off x="1465711" y="3983550"/>
            <a:ext cx="435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800" b="1" dirty="0">
                <a:latin typeface="Akzidenz Grotesk BE Light" pitchFamily="34" charset="0"/>
              </a:rPr>
              <a:t>Étendue de la banquise (millions de km²)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13DA5E-6BCF-FD45-AAF5-2CD0FDED2CD4}"/>
              </a:ext>
            </a:extLst>
          </p:cNvPr>
          <p:cNvSpPr txBox="1"/>
          <p:nvPr/>
        </p:nvSpPr>
        <p:spPr>
          <a:xfrm>
            <a:off x="454914" y="2332568"/>
            <a:ext cx="2890080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/>
            <a:r>
              <a:rPr lang="fr-FR" sz="2400" b="1" dirty="0">
                <a:solidFill>
                  <a:srgbClr val="6BD1D5"/>
                </a:solidFill>
                <a:latin typeface="Century Gothic Bold"/>
              </a:rPr>
              <a:t>Questions</a:t>
            </a:r>
          </a:p>
          <a:p>
            <a:pPr rtl="0"/>
            <a:endParaRPr lang="en-GB" sz="24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fr-FR" sz="1800" b="1" dirty="0">
                <a:solidFill>
                  <a:srgbClr val="6BD1D5"/>
                </a:solidFill>
                <a:latin typeface="Century Gothic Bold"/>
              </a:rPr>
              <a:t>Comment évolue la superficie de la banquise en Arctique au cours de l’année ?</a:t>
            </a:r>
          </a:p>
          <a:p>
            <a:pPr marL="342900" indent="-342900" rtl="0">
              <a:buAutoNum type="arabicPeriod"/>
            </a:pPr>
            <a:endParaRPr lang="en-GB" sz="1800" b="1" dirty="0">
              <a:solidFill>
                <a:srgbClr val="6BD1D5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fr-FR" sz="1800" b="1" dirty="0">
                <a:solidFill>
                  <a:srgbClr val="6BD1D5"/>
                </a:solidFill>
                <a:latin typeface="Century Gothic Bold"/>
              </a:rPr>
              <a:t>Quelle est la différence entre la superficie de la banquise en 2012 et en 1979-2000 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CAAEB4-0720-4348-AFE7-79F62E2ED842}"/>
              </a:ext>
            </a:extLst>
          </p:cNvPr>
          <p:cNvSpPr txBox="1"/>
          <p:nvPr/>
        </p:nvSpPr>
        <p:spPr>
          <a:xfrm>
            <a:off x="3585373" y="603964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F8869B-78E4-EA42-9F66-B38E7DBE0FC7}"/>
              </a:ext>
            </a:extLst>
          </p:cNvPr>
          <p:cNvSpPr txBox="1"/>
          <p:nvPr/>
        </p:nvSpPr>
        <p:spPr>
          <a:xfrm>
            <a:off x="3624972" y="5535657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1612DE-903C-8C4A-9D0E-C950140CC371}"/>
              </a:ext>
            </a:extLst>
          </p:cNvPr>
          <p:cNvSpPr txBox="1"/>
          <p:nvPr/>
        </p:nvSpPr>
        <p:spPr>
          <a:xfrm>
            <a:off x="3624972" y="509214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C6CAF1-CAE9-6348-8A9F-F6090E35155B}"/>
              </a:ext>
            </a:extLst>
          </p:cNvPr>
          <p:cNvSpPr txBox="1"/>
          <p:nvPr/>
        </p:nvSpPr>
        <p:spPr>
          <a:xfrm>
            <a:off x="3624972" y="4648641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CF8763-A6A9-EC4A-82E6-B795B51ED6DC}"/>
              </a:ext>
            </a:extLst>
          </p:cNvPr>
          <p:cNvSpPr txBox="1"/>
          <p:nvPr/>
        </p:nvSpPr>
        <p:spPr>
          <a:xfrm>
            <a:off x="3624972" y="4195053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4B174E-F8D6-6B4C-AEF0-DC768D7718FF}"/>
              </a:ext>
            </a:extLst>
          </p:cNvPr>
          <p:cNvSpPr txBox="1"/>
          <p:nvPr/>
        </p:nvSpPr>
        <p:spPr>
          <a:xfrm>
            <a:off x="3624972" y="3721305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10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6260DF-5B0C-7648-83EA-4F2F78050E06}"/>
              </a:ext>
            </a:extLst>
          </p:cNvPr>
          <p:cNvSpPr txBox="1"/>
          <p:nvPr/>
        </p:nvSpPr>
        <p:spPr>
          <a:xfrm>
            <a:off x="3624972" y="3267716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12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356E0C-4379-DD41-9FC6-A01F2D35EC16}"/>
              </a:ext>
            </a:extLst>
          </p:cNvPr>
          <p:cNvSpPr txBox="1"/>
          <p:nvPr/>
        </p:nvSpPr>
        <p:spPr>
          <a:xfrm>
            <a:off x="3624972" y="2814128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14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067135-5CE9-4244-BD35-67BCD3FEA56C}"/>
              </a:ext>
            </a:extLst>
          </p:cNvPr>
          <p:cNvSpPr txBox="1"/>
          <p:nvPr/>
        </p:nvSpPr>
        <p:spPr>
          <a:xfrm>
            <a:off x="3624972" y="236054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16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F703D7-7AD4-EF4F-8122-B9011EBAA3FD}"/>
              </a:ext>
            </a:extLst>
          </p:cNvPr>
          <p:cNvSpPr txBox="1"/>
          <p:nvPr/>
        </p:nvSpPr>
        <p:spPr>
          <a:xfrm>
            <a:off x="3624972" y="1917032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1400" b="1">
                <a:latin typeface="Akzidenz Grotesk BE Light" pitchFamily="34" charset="0"/>
              </a:rPr>
              <a:t>18</a:t>
            </a:r>
          </a:p>
        </p:txBody>
      </p:sp>
      <p:sp>
        <p:nvSpPr>
          <p:cNvPr id="45" name="Title 4">
            <a:extLst>
              <a:ext uri="{FF2B5EF4-FFF2-40B4-BE49-F238E27FC236}">
                <a16:creationId xmlns:a16="http://schemas.microsoft.com/office/drawing/2014/main" id="{15A35700-0199-9C4D-B64A-9E2EE1925AB5}"/>
              </a:ext>
            </a:extLst>
          </p:cNvPr>
          <p:cNvSpPr txBox="1">
            <a:spLocks/>
          </p:cNvSpPr>
          <p:nvPr/>
        </p:nvSpPr>
        <p:spPr>
          <a:xfrm>
            <a:off x="359047" y="1048948"/>
            <a:ext cx="8678627" cy="702195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 dirty="0">
                <a:solidFill>
                  <a:srgbClr val="25243D"/>
                </a:solidFill>
              </a:rPr>
              <a:t>Graphique illustrant la superficie de la banquise à différentes époques</a:t>
            </a:r>
          </a:p>
        </p:txBody>
      </p:sp>
    </p:spTree>
    <p:extLst>
      <p:ext uri="{BB962C8B-B14F-4D97-AF65-F5344CB8AC3E}">
        <p14:creationId xmlns:p14="http://schemas.microsoft.com/office/powerpoint/2010/main" val="130312049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0BC20D3-6E16-1A47-B7E8-0C36CCCD5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805"/>
            <a:ext cx="9143999" cy="6867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089CCA0D-4968-8048-BECD-C760E1171BB2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0465297A-0B4B-574F-80F6-4F6AD5065D7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C9F9F460-7C45-FD4A-925E-4082D2DBE1CF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700" dirty="0"/>
                <a:t>La glace est blanche, c’est pourquoi elle réfléchit la chaleur, ce qui aide l’Arctique à rester froid.</a:t>
              </a:r>
              <a:endParaRPr sz="1700" dirty="0"/>
            </a:p>
          </p:txBody>
        </p:sp>
      </p:grpSp>
      <p:sp>
        <p:nvSpPr>
          <p:cNvPr id="18" name="Shape 20">
            <a:extLst>
              <a:ext uri="{FF2B5EF4-FFF2-40B4-BE49-F238E27FC236}">
                <a16:creationId xmlns:a16="http://schemas.microsoft.com/office/drawing/2014/main" id="{4111F250-1110-6148-987F-B106A45C127C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947680E-3757-AE41-844C-C14CEA5B6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4DB152-BE4F-A441-B7CA-A7A7F674BE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A595DC-9A6A-EB41-92E4-14878DFB76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6531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3-07 at 12.36.49.png">
            <a:extLst>
              <a:ext uri="{FF2B5EF4-FFF2-40B4-BE49-F238E27FC236}">
                <a16:creationId xmlns:a16="http://schemas.microsoft.com/office/drawing/2014/main" id="{52DB3272-9F9D-BB46-A621-1FED638715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811" y="0"/>
            <a:ext cx="9150811" cy="886825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CCAFE562-F310-BB4A-9E35-E75F5CD0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78" y="1231219"/>
            <a:ext cx="8229600" cy="1241972"/>
          </a:xfrm>
        </p:spPr>
        <p:txBody>
          <a:bodyPr rtlCol="0"/>
          <a:lstStyle/>
          <a:p>
            <a:pPr algn="l" rtl="0"/>
            <a:r>
              <a:rPr lang="fr-FR" sz="3400"/>
              <a:t>Des millions de litres d’eau sont stockés dans les inlandsis</a:t>
            </a:r>
          </a:p>
        </p:txBody>
      </p:sp>
      <p:grpSp>
        <p:nvGrpSpPr>
          <p:cNvPr id="12" name="Group 191">
            <a:extLst>
              <a:ext uri="{FF2B5EF4-FFF2-40B4-BE49-F238E27FC236}">
                <a16:creationId xmlns:a16="http://schemas.microsoft.com/office/drawing/2014/main" id="{41AFA742-2F2B-374D-8597-E468B820C815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3" name="Shape 189">
              <a:extLst>
                <a:ext uri="{FF2B5EF4-FFF2-40B4-BE49-F238E27FC236}">
                  <a16:creationId xmlns:a16="http://schemas.microsoft.com/office/drawing/2014/main" id="{50F478A9-A08D-DB46-8F17-3BFF7D7CC8AC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8" name="Shape 190" descr="Textfeld 23">
              <a:extLst>
                <a:ext uri="{FF2B5EF4-FFF2-40B4-BE49-F238E27FC236}">
                  <a16:creationId xmlns:a16="http://schemas.microsoft.com/office/drawing/2014/main" id="{E2B27AE8-425B-524B-A1A5-1F23BE46118C}"/>
                </a:ext>
              </a:extLst>
            </p:cNvPr>
            <p:cNvSpPr/>
            <p:nvPr/>
          </p:nvSpPr>
          <p:spPr>
            <a:xfrm>
              <a:off x="179933" y="1146349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600" dirty="0"/>
                <a:t>Les inlandsis sont constitués d’eau douce gelée, s’ils fondent, toute l’eau se déverse dans la mer.</a:t>
              </a:r>
              <a:endParaRPr sz="1600" dirty="0"/>
            </a:p>
          </p:txBody>
        </p:sp>
      </p:grpSp>
      <p:sp>
        <p:nvSpPr>
          <p:cNvPr id="19" name="Shape 20">
            <a:extLst>
              <a:ext uri="{FF2B5EF4-FFF2-40B4-BE49-F238E27FC236}">
                <a16:creationId xmlns:a16="http://schemas.microsoft.com/office/drawing/2014/main" id="{62209EA1-FA1F-8047-BE24-C8AAF18F3B9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5748291-243F-1147-A5EC-5C3195B7EB62}"/>
              </a:ext>
            </a:extLst>
          </p:cNvPr>
          <p:cNvSpPr txBox="1">
            <a:spLocks/>
          </p:cNvSpPr>
          <p:nvPr/>
        </p:nvSpPr>
        <p:spPr>
          <a:xfrm>
            <a:off x="4572000" y="415063"/>
            <a:ext cx="3708400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FDDA84-6E19-064D-8626-7087B34113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A77474-FE5B-B240-A2B0-0189302357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0100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548EED-E33B-8943-8808-03F4D1A5D979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400"/>
              <a:t>Tapis roulant océanique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4AE46-86F0-1946-98BC-EB62820E7096}"/>
              </a:ext>
            </a:extLst>
          </p:cNvPr>
          <p:cNvSpPr txBox="1">
            <a:spLocks noChangeAspect="1"/>
          </p:cNvSpPr>
          <p:nvPr/>
        </p:nvSpPr>
        <p:spPr>
          <a:xfrm>
            <a:off x="6386945" y="2116079"/>
            <a:ext cx="2438400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rtl="0">
              <a:spcAft>
                <a:spcPts val="600"/>
              </a:spcAft>
            </a:pPr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Les eaux froides et salées qui s’enfoncent dans l’Arctique agissent comme une pompe. </a:t>
            </a:r>
            <a:br>
              <a:rPr lang="fr-FR" sz="1800" b="1" dirty="0">
                <a:solidFill>
                  <a:srgbClr val="25243D"/>
                </a:solidFill>
                <a:latin typeface="Century Gothic Bold"/>
              </a:rPr>
            </a:br>
            <a:r>
              <a:rPr lang="fr-FR" sz="1800" b="1" dirty="0">
                <a:solidFill>
                  <a:srgbClr val="25243D"/>
                </a:solidFill>
                <a:latin typeface="Century Gothic Bold"/>
              </a:rPr>
              <a:t>Elles permettent au tapis roulant océanique de fonctionner, ce qui permet de maintenir la chaleur au Royaume-Uni.</a:t>
            </a:r>
          </a:p>
        </p:txBody>
      </p:sp>
      <p:pic>
        <p:nvPicPr>
          <p:cNvPr id="7" name="Picture 6" descr="Thermohaline.png">
            <a:extLst>
              <a:ext uri="{FF2B5EF4-FFF2-40B4-BE49-F238E27FC236}">
                <a16:creationId xmlns:a16="http://schemas.microsoft.com/office/drawing/2014/main" id="{541BBCB8-5BC6-9E41-A11A-A256966FE1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>
            <a:off x="449263" y="2222499"/>
            <a:ext cx="5718073" cy="304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652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8C449E-6B74-184C-8FFB-4E2978ECE1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400"/>
              <a:t>Ordre logique des cartes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43B79A-1CEE-6F4E-A8F7-86EB2F9A05D5}"/>
              </a:ext>
            </a:extLst>
          </p:cNvPr>
          <p:cNvSpPr txBox="1"/>
          <p:nvPr/>
        </p:nvSpPr>
        <p:spPr>
          <a:xfrm>
            <a:off x="451345" y="1909233"/>
            <a:ext cx="36871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000" b="1" dirty="0">
                <a:solidFill>
                  <a:srgbClr val="6BD1D5"/>
                </a:solidFill>
                <a:latin typeface="Century Gothic Bold"/>
              </a:rPr>
              <a:t>Hausse du niveau de la mer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Réchauffement climatique.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Les inlandsis fondent.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Plus d’eau dans la mer.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Le niveau de la mer monte.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Les côtes sont inondées.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4373F0-6766-CC4C-9FDC-53EC3E717C0C}"/>
              </a:ext>
            </a:extLst>
          </p:cNvPr>
          <p:cNvSpPr txBox="1"/>
          <p:nvPr/>
        </p:nvSpPr>
        <p:spPr>
          <a:xfrm>
            <a:off x="451345" y="3819806"/>
            <a:ext cx="3538764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000" b="1" dirty="0">
                <a:solidFill>
                  <a:srgbClr val="6BD1D5"/>
                </a:solidFill>
                <a:latin typeface="Century Gothic Bold"/>
              </a:rPr>
              <a:t>L’effet Albédo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Réchauffement climatique. La banquise fond.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Surface blanche plus petite.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Moins de chaleur est réfléchie et plus de chaleur est absorbée.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Encore plus de glace fond.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092AE-DA25-4244-AF97-2EC258FDB50F}"/>
              </a:ext>
            </a:extLst>
          </p:cNvPr>
          <p:cNvSpPr txBox="1"/>
          <p:nvPr/>
        </p:nvSpPr>
        <p:spPr>
          <a:xfrm>
            <a:off x="4561041" y="1914390"/>
            <a:ext cx="3759951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000" b="1" dirty="0">
                <a:solidFill>
                  <a:srgbClr val="6BD1D5"/>
                </a:solidFill>
                <a:latin typeface="Century Gothic Bold"/>
              </a:rPr>
              <a:t>Circulation océanique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Réchauffement climatique. 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Les inlandsis fondent.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Plus d’eau douce dans la mer.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L’océan Arctique devient moins salé.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La pompe thermohaline ralentit ou s’arrête.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La circulation océanique change.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700" b="1" dirty="0">
                <a:solidFill>
                  <a:srgbClr val="FFFFFF"/>
                </a:solidFill>
                <a:latin typeface="Century Gothic Bold"/>
              </a:rPr>
              <a:t>Le climat change et les habitats sont affectés.</a:t>
            </a:r>
          </a:p>
        </p:txBody>
      </p:sp>
    </p:spTree>
    <p:extLst>
      <p:ext uri="{BB962C8B-B14F-4D97-AF65-F5344CB8AC3E}">
        <p14:creationId xmlns:p14="http://schemas.microsoft.com/office/powerpoint/2010/main" val="412428117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A5FAE9AC-E8C3-D444-B8FE-7A1FD2055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623926"/>
              </p:ext>
            </p:extLst>
          </p:nvPr>
        </p:nvGraphicFramePr>
        <p:xfrm>
          <a:off x="2341906" y="2222500"/>
          <a:ext cx="6352832" cy="618744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Citer deux façons dont l’Arctique évolue.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Situer l’Arctique sur une carte.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ce qu’est un modèle.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les conditions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causes et conséquences possibles d’un problème que rencontre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causes et conséquences possibles de plusieurs problèmes que rencontre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Associer un modèle aux changements en Arctique.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C960C38-4DF5-D342-88B9-9FF24F0CCAD2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Novice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C00DA1B-198C-744B-8738-AF5BBE5EEDF3}"/>
              </a:ext>
            </a:extLst>
          </p:cNvPr>
          <p:cNvSpPr/>
          <p:nvPr/>
        </p:nvSpPr>
        <p:spPr>
          <a:xfrm>
            <a:off x="457427" y="306277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Intermédiaire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930BE99-F555-B24F-AB3B-3C5423FFB943}"/>
              </a:ext>
            </a:extLst>
          </p:cNvPr>
          <p:cNvSpPr/>
          <p:nvPr/>
        </p:nvSpPr>
        <p:spPr>
          <a:xfrm>
            <a:off x="457427" y="388546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Compétent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38FF8C0-7804-1146-B322-5BC4B99E89FB}"/>
              </a:ext>
            </a:extLst>
          </p:cNvPr>
          <p:cNvSpPr/>
          <p:nvPr/>
        </p:nvSpPr>
        <p:spPr>
          <a:xfrm>
            <a:off x="448848" y="4725733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8D7EA4E9-2277-454A-BC50-DE9EA50DB8FA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7830144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Contrôle de connaissances final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D30E4C0-A0A9-0D48-923D-5DF01ED6B075}"/>
              </a:ext>
            </a:extLst>
          </p:cNvPr>
          <p:cNvSpPr/>
          <p:nvPr/>
        </p:nvSpPr>
        <p:spPr>
          <a:xfrm>
            <a:off x="448848" y="5548423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Avancé</a:t>
            </a:r>
          </a:p>
        </p:txBody>
      </p:sp>
    </p:spTree>
    <p:extLst>
      <p:ext uri="{BB962C8B-B14F-4D97-AF65-F5344CB8AC3E}">
        <p14:creationId xmlns:p14="http://schemas.microsoft.com/office/powerpoint/2010/main" val="10881371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281596-D3CA-2D4B-8F31-D650E33A0DD1}"/>
              </a:ext>
            </a:extLst>
          </p:cNvPr>
          <p:cNvSpPr txBox="1"/>
          <p:nvPr/>
        </p:nvSpPr>
        <p:spPr>
          <a:xfrm>
            <a:off x="459318" y="2230967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1800" b="1">
                <a:solidFill>
                  <a:srgbClr val="25243D"/>
                </a:solidFill>
                <a:latin typeface="Century Gothic Bold"/>
              </a:rPr>
              <a:t>Et si...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nous n’avions pas fait la leçon d’aujourd’hui 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vous n’étiez pas autorisés à connaître ce que nous avons appris aujourd’hui 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fr-FR" sz="1800" b="1">
                <a:solidFill>
                  <a:srgbClr val="25243D"/>
                </a:solidFill>
                <a:latin typeface="Century Gothic Bold"/>
              </a:rPr>
              <a:t>tout ce que je vous ai appris aujourd’hui était faux ?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89FB94D-4D70-544F-802E-D4AA5C855029}"/>
              </a:ext>
            </a:extLst>
          </p:cNvPr>
          <p:cNvSpPr txBox="1">
            <a:spLocks/>
          </p:cNvSpPr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400"/>
              <a:t>Contrôle de connaissances final</a:t>
            </a:r>
          </a:p>
        </p:txBody>
      </p:sp>
    </p:spTree>
    <p:extLst>
      <p:ext uri="{BB962C8B-B14F-4D97-AF65-F5344CB8AC3E}">
        <p14:creationId xmlns:p14="http://schemas.microsoft.com/office/powerpoint/2010/main" val="5983406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9FBBDE1B-57A5-074C-A5B6-EA9AD6C0A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633443"/>
              </p:ext>
            </p:extLst>
          </p:nvPr>
        </p:nvGraphicFramePr>
        <p:xfrm>
          <a:off x="2341906" y="2222500"/>
          <a:ext cx="6352832" cy="597408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Citer deux façons dont l’Arctique évolue.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Situer l’Arctique sur une carte.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Décrire les conditions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causes et conséquences possibles d’un problème que rencontre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Expliquer les causes et conséquences possibles de plusieurs problèmes que rencontre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Associer un modèle aux changements en Arctique.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5426A47-8AB9-9D4A-816C-39DD4D7C9088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Novice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06CF14A-0946-6E4F-8FC6-DFDAD4DE4E27}"/>
              </a:ext>
            </a:extLst>
          </p:cNvPr>
          <p:cNvSpPr/>
          <p:nvPr/>
        </p:nvSpPr>
        <p:spPr>
          <a:xfrm>
            <a:off x="457427" y="3114141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Intermédiaire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8F0800B-26EF-0942-B5A6-C02131BB4E6B}"/>
              </a:ext>
            </a:extLst>
          </p:cNvPr>
          <p:cNvSpPr/>
          <p:nvPr/>
        </p:nvSpPr>
        <p:spPr>
          <a:xfrm>
            <a:off x="457427" y="371210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Compétent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408CB7-6B3F-0249-B680-08BA915D455D}"/>
              </a:ext>
            </a:extLst>
          </p:cNvPr>
          <p:cNvSpPr/>
          <p:nvPr/>
        </p:nvSpPr>
        <p:spPr>
          <a:xfrm>
            <a:off x="457427" y="4490050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F120D072-D8A8-3E4A-B642-FF9983996EC5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Résultats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4501A76-E5D8-1F4D-98BB-62B381B2DF4C}"/>
              </a:ext>
            </a:extLst>
          </p:cNvPr>
          <p:cNvSpPr/>
          <p:nvPr/>
        </p:nvSpPr>
        <p:spPr>
          <a:xfrm>
            <a:off x="457427" y="5288370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 Bold"/>
              </a:rPr>
              <a:t>Avancé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  <a:cs typeface="Arial" charset="0"/>
              </a:rPr>
              <a:t>Leçon 5 : Comment l’Arctique évolue-t-il 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L’Arctique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Royaume-Uni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Russie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529011" y="3276014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 dirty="0">
                <a:solidFill>
                  <a:srgbClr val="25243D"/>
                </a:solidFill>
                <a:latin typeface="Century Gothic Bold"/>
              </a:rPr>
              <a:t>Canada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Groenland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DD3A4F"/>
                </a:solidFill>
                <a:latin typeface="Century Gothic Bold"/>
              </a:rPr>
              <a:t>Cercle arctique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Océan</a:t>
            </a:r>
          </a:p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Arctique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651210-B6F8-244B-90E0-F690F84854DA}"/>
              </a:ext>
            </a:extLst>
          </p:cNvPr>
          <p:cNvSpPr/>
          <p:nvPr/>
        </p:nvSpPr>
        <p:spPr>
          <a:xfrm>
            <a:off x="1302327" y="5411726"/>
            <a:ext cx="247996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fr-FR" sz="1800" b="1" dirty="0">
                <a:solidFill>
                  <a:srgbClr val="6BD1D5"/>
                </a:solidFill>
                <a:latin typeface="Century Gothic Bold"/>
              </a:rPr>
              <a:t>Exploratrice polaire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84CF99-F5F3-5740-AC26-CB919B00BEBA}"/>
              </a:ext>
            </a:extLst>
          </p:cNvPr>
          <p:cNvSpPr txBox="1"/>
          <p:nvPr/>
        </p:nvSpPr>
        <p:spPr>
          <a:xfrm>
            <a:off x="4571999" y="2241629"/>
            <a:ext cx="4281055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fr-FR" sz="1600" b="1" dirty="0">
                <a:solidFill>
                  <a:schemeClr val="tx1"/>
                </a:solidFill>
                <a:latin typeface="Century Gothic Bold"/>
              </a:rPr>
              <a:t>Bonjour, je m’appelle Helen, je suis une scientifique et je travaille en Arctique. Depuis les années 1700, la Terre a été largement modifiée par l’Homme.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fr-FR" sz="1600" b="1" dirty="0">
                <a:solidFill>
                  <a:schemeClr val="tx1"/>
                </a:solidFill>
                <a:latin typeface="Century Gothic Bold"/>
              </a:rPr>
              <a:t>L’océan Arctique est comme un système d’alerte précoce. Nous pensons que des changements surviennent ici plus rapidement que partout ailleurs.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fr-FR" sz="1600" b="1" dirty="0">
                <a:solidFill>
                  <a:schemeClr val="tx1"/>
                </a:solidFill>
                <a:latin typeface="Century Gothic Bold"/>
              </a:rPr>
              <a:t>Je voudrais que vous regardiez comment l’Arctique évolue, quelles pourraient en être les raisons et comment cela peut affecter le reste de la planète.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C8C83D-0770-CE4A-9273-4BDB22ACB051}"/>
              </a:ext>
            </a:extLst>
          </p:cNvPr>
          <p:cNvSpPr/>
          <p:nvPr/>
        </p:nvSpPr>
        <p:spPr>
          <a:xfrm>
            <a:off x="963838" y="2241629"/>
            <a:ext cx="3042508" cy="3041999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D12BEF74-4C7A-F542-9B2F-729FDD95601C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chemeClr val="tx1"/>
                </a:solidFill>
              </a:rPr>
              <a:t>Présentation de la Dre Helen Findlay</a:t>
            </a:r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9B0B00-D864-8D46-9EC7-4CC2F8B6D8F9}"/>
              </a:ext>
            </a:extLst>
          </p:cNvPr>
          <p:cNvSpPr txBox="1"/>
          <p:nvPr/>
        </p:nvSpPr>
        <p:spPr>
          <a:xfrm>
            <a:off x="476636" y="2236124"/>
            <a:ext cx="77680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Siku</a:t>
            </a:r>
            <a:r>
              <a:rPr lang="fr-FR" sz="1800" b="1">
                <a:solidFill>
                  <a:srgbClr val="002060"/>
                </a:solidFill>
                <a:latin typeface="Century Gothic Bold"/>
              </a:rPr>
              <a:t> 	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Glace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Saattuq</a:t>
            </a:r>
            <a:r>
              <a:rPr lang="fr-FR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Fine couche de glace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Ainniq</a:t>
            </a:r>
            <a:r>
              <a:rPr lang="fr-FR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Fissure dans la banquise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Ipruaqtittuq</a:t>
            </a:r>
            <a:r>
              <a:rPr lang="fr-FR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Couche de glace épaisse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Maniillat</a:t>
            </a:r>
            <a:r>
              <a:rPr lang="fr-FR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Glace irrégulière (créée par la pression)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Inuktitut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	Langue des Inuits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fr-FR" sz="1800" b="1">
                <a:solidFill>
                  <a:srgbClr val="6BD1D5"/>
                </a:solidFill>
                <a:latin typeface="Century Gothic Bold"/>
              </a:rPr>
              <a:t>Nanuk</a:t>
            </a:r>
            <a:r>
              <a:rPr lang="fr-FR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fr-FR" sz="1800" b="1">
                <a:solidFill>
                  <a:srgbClr val="FFFFFF"/>
                </a:solidFill>
                <a:latin typeface="Century Gothic Bold"/>
              </a:rPr>
              <a:t>Ours polaire !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7A7E89FD-D8B2-6945-99F2-A1A4D86129BC}"/>
              </a:ext>
            </a:extLst>
          </p:cNvPr>
          <p:cNvSpPr txBox="1">
            <a:spLocks/>
          </p:cNvSpPr>
          <p:nvPr/>
        </p:nvSpPr>
        <p:spPr>
          <a:xfrm>
            <a:off x="399330" y="873722"/>
            <a:ext cx="874467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 dirty="0">
                <a:solidFill>
                  <a:schemeClr val="tx1"/>
                </a:solidFill>
              </a:rPr>
              <a:t>Le vocabulaire des Inuits pour désigner la glace</a:t>
            </a:r>
          </a:p>
        </p:txBody>
      </p:sp>
    </p:spTree>
    <p:extLst>
      <p:ext uri="{BB962C8B-B14F-4D97-AF65-F5344CB8AC3E}">
        <p14:creationId xmlns:p14="http://schemas.microsoft.com/office/powerpoint/2010/main" val="27086329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Jamie\Dropbox\OCEANS\[DE] OCEANS\FROZEN OCEANS\CMP\frozen-oceans-cmp-final-full\assets\full-image\de-oceans-extra2011-129.jpg">
            <a:extLst>
              <a:ext uri="{FF2B5EF4-FFF2-40B4-BE49-F238E27FC236}">
                <a16:creationId xmlns:a16="http://schemas.microsoft.com/office/drawing/2014/main" id="{AAD9F186-4DD3-8144-BF37-AEC63FFF0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06EA305-AE28-474D-8F6E-8157A250B5DD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6B33818-5C94-8045-AC2B-C72ED41029D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84523D01-C3F9-5D44-A3B8-7BE4CBD185A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La glace était suffisamment épaisse pour y installer un campement.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2009-002.jpg">
            <a:extLst>
              <a:ext uri="{FF2B5EF4-FFF2-40B4-BE49-F238E27FC236}">
                <a16:creationId xmlns:a16="http://schemas.microsoft.com/office/drawing/2014/main" id="{1ED7B9F4-32A6-8A41-A45A-40F3DC677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8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B3CCFE2-CA2C-D646-B05C-78832B3B2E99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61F495B-2B44-7149-AC65-FB17E7E44C9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C4D599E-49DA-EE41-956F-BA957E5B531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Et même assez épaisse pour y faire atterrir un avion 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7.jpg">
            <a:extLst>
              <a:ext uri="{FF2B5EF4-FFF2-40B4-BE49-F238E27FC236}">
                <a16:creationId xmlns:a16="http://schemas.microsoft.com/office/drawing/2014/main" id="{231AB73A-2BF8-FD4B-AB6D-356973CB1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032" y="0"/>
            <a:ext cx="9160032" cy="68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CFB851C-02CF-9843-86BD-543DFD5EC0CE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82CD657C-5566-434B-B5C1-87918FC8464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5FA16022-0555-4A46-BFD5-78400C233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800"/>
                <a:t>En général, la glace est assez épaisse pour les explorateurs.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fr-FR">
                <a:solidFill>
                  <a:schemeClr val="tx1"/>
                </a:solidFill>
                <a:cs typeface="Arial" charset="0"/>
              </a:rPr>
              <a:t>Leçon 5 : Comment l’Arctique évolue-t-il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02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4E4413-510A-4066-9800-43D2BEDE5F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8dd429a2-b850-4aa5-85c2-8487e2b197cf"/>
    <ds:schemaRef ds:uri="http://schemas.microsoft.com/office/2006/documentManagement/types"/>
    <ds:schemaRef ds:uri="7dd0c2b8-7301-49b5-921e-ab84ec4c20a5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1817</TotalTime>
  <Words>953</Words>
  <Application>Microsoft Macintosh PowerPoint</Application>
  <PresentationFormat>On-screen Show (4:3)</PresentationFormat>
  <Paragraphs>167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Akzidenz Grotesk BE Light</vt:lpstr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Leçon 5 : Comment l’Arctique évolue-t-il ?</vt:lpstr>
      <vt:lpstr>Leçon 5 : Comment l’Arctique évolue-t-il ?</vt:lpstr>
      <vt:lpstr>Leçon 5 : Comment l’Arctique évolue-t-il ?</vt:lpstr>
      <vt:lpstr>Leçon 5 : Comment l’Arctique évolue-t-il ?</vt:lpstr>
      <vt:lpstr>Leçon 5 : Comment l’Arctique évolue-t-il ?</vt:lpstr>
      <vt:lpstr>Leçon 5 : Comment l’Arctique évolue-t-il ?</vt:lpstr>
      <vt:lpstr>PowerPoint Presentation</vt:lpstr>
      <vt:lpstr>Leçon 5 : Comment l’Arctique évolue-t-il ?</vt:lpstr>
      <vt:lpstr>PowerPoint Presentation</vt:lpstr>
      <vt:lpstr>PowerPoint Presentation</vt:lpstr>
      <vt:lpstr>Leçon 5 : Comment l’Arctique évolue-t-il ?</vt:lpstr>
      <vt:lpstr>PowerPoint Presentation</vt:lpstr>
      <vt:lpstr>Leçon 5 : Comment l’Arctique évolue-t-il ?</vt:lpstr>
      <vt:lpstr>PowerPoint Presentation</vt:lpstr>
      <vt:lpstr>PowerPoint Presentation</vt:lpstr>
      <vt:lpstr>Leçon 5 : Comment l’Arctique évolue-t-il ?</vt:lpstr>
      <vt:lpstr>Leçon 5 : Comment l’Arctique évolue-t-il ?</vt:lpstr>
      <vt:lpstr>Leçon 5 : Comment l’Arctique évolue-t-il ?</vt:lpstr>
      <vt:lpstr>Leçon 5 : Comment l’Arctique évolue-t-il ?</vt:lpstr>
      <vt:lpstr>Leçon 5 : Comment l’Arctique évolue-t-il ?</vt:lpstr>
      <vt:lpstr>Des millions de litres d’eau sont stockés dans les inlandsis</vt:lpstr>
      <vt:lpstr>Leçon 5 : Comment l’Arctique évolue-t-il ?</vt:lpstr>
      <vt:lpstr>Leçon 5 : Comment l’Arctique évolue-t-il ?</vt:lpstr>
      <vt:lpstr>Leçon 5 : Comment l’Arctique évolue-t-il ?</vt:lpstr>
      <vt:lpstr>Leçon 5 : Comment l’Arctique évolue-t-il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Sim Goodwin</cp:lastModifiedBy>
  <cp:revision>119</cp:revision>
  <cp:lastPrinted>2018-10-15T11:47:29Z</cp:lastPrinted>
  <dcterms:modified xsi:type="dcterms:W3CDTF">2020-04-06T16:18:09Z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